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7102475" cy="102330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2CF55-98FD-4E2B-BF8C-55ACC5A57A8E}" type="datetimeFigureOut">
              <a:rPr lang="it-IT" smtClean="0"/>
              <a:t>08/06/2019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CCDFA-F96A-41B9-8286-33FBFD5D9C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680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2FC9E-9E62-45AB-8765-D7D9592147B8}" type="datetime1">
              <a:rPr lang="it-IT" smtClean="0"/>
              <a:t>08/06/2019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553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F84B-D213-46BD-9238-717D0A801168}" type="datetime1">
              <a:rPr lang="it-IT" smtClean="0"/>
              <a:t>08/06/2019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556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A11F6-812E-4239-A707-388649BB20C1}" type="datetime1">
              <a:rPr lang="it-IT" smtClean="0"/>
              <a:t>08/06/2019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728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6E6B1-1403-4E59-9FCA-21561C52F179}" type="datetime1">
              <a:rPr lang="it-IT" smtClean="0"/>
              <a:t>08/06/2019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891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8E701-2800-4810-B4B4-798430AB51BC}" type="datetime1">
              <a:rPr lang="it-IT" smtClean="0"/>
              <a:t>08/06/2019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592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2EB92-7DC9-4C53-8C2D-B7AB306485D2}" type="datetime1">
              <a:rPr lang="it-IT" smtClean="0"/>
              <a:t>08/06/2019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496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D546-0F23-4F49-A184-9E541B03E051}" type="datetime1">
              <a:rPr lang="it-IT" smtClean="0"/>
              <a:t>08/06/2019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5213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0816-14FE-4F06-B437-6C502E19BC88}" type="datetime1">
              <a:rPr lang="it-IT" smtClean="0"/>
              <a:t>08/06/2019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115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D0AB-E6F0-4237-A946-AFA27670B83F}" type="datetime1">
              <a:rPr lang="it-IT" smtClean="0"/>
              <a:t>08/06/2019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70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7663-594C-4BDF-87BF-2112616CFD11}" type="datetime1">
              <a:rPr lang="it-IT" smtClean="0"/>
              <a:t>08/06/2019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6315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FCEC-8F30-46BC-ADCC-14FC4018F88D}" type="datetime1">
              <a:rPr lang="it-IT" smtClean="0"/>
              <a:t>08/06/2019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499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8F6EF-C3A3-4F8A-AD94-22A9DC23B0A3}" type="datetime1">
              <a:rPr lang="it-IT" smtClean="0"/>
              <a:t>08/06/2019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18F23-BCF7-4F65-91CC-2D6E3A7D05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63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6BC533C-33CB-5A4C-BA3F-7B9AE65431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470025"/>
          </a:xfrm>
        </p:spPr>
        <p:txBody>
          <a:bodyPr>
            <a:noAutofit/>
          </a:bodyPr>
          <a:lstStyle/>
          <a:p>
            <a:r>
              <a:rPr lang="it-IT" sz="5400" dirty="0" smtClean="0">
                <a:solidFill>
                  <a:srgbClr val="FF0000"/>
                </a:solidFill>
              </a:rPr>
              <a:t>Evoluzione della visione del mondo da </a:t>
            </a:r>
            <a:r>
              <a:rPr lang="it-IT" sz="5400" dirty="0" smtClean="0">
                <a:solidFill>
                  <a:schemeClr val="tx2"/>
                </a:solidFill>
              </a:rPr>
              <a:t>TOLOMEO</a:t>
            </a:r>
            <a:r>
              <a:rPr lang="it-IT" sz="5400" dirty="0" smtClean="0">
                <a:solidFill>
                  <a:srgbClr val="FF0000"/>
                </a:solidFill>
              </a:rPr>
              <a:t> ad </a:t>
            </a:r>
            <a:r>
              <a:rPr lang="it-IT" sz="5400" dirty="0" smtClean="0">
                <a:solidFill>
                  <a:schemeClr val="tx2"/>
                </a:solidFill>
              </a:rPr>
              <a:t>EINSTEIN</a:t>
            </a:r>
            <a:endParaRPr lang="it-IT" sz="5400" dirty="0">
              <a:solidFill>
                <a:schemeClr val="tx2"/>
              </a:solidFill>
            </a:endParaRPr>
          </a:p>
        </p:txBody>
      </p:sp>
      <p:sp>
        <p:nvSpPr>
          <p:cNvPr id="3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124A2E2-A63D-9041-B840-36D29EFA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344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TOLOMEO</a:t>
            </a: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C6F1F3B5-9A0E-C446-93A1-0887B32A7E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72816"/>
            <a:ext cx="3672408" cy="304211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5A9CB46A-0871-5341-9F36-48CF28CEB989}"/>
              </a:ext>
            </a:extLst>
          </p:cNvPr>
          <p:cNvSpPr txBox="1"/>
          <p:nvPr/>
        </p:nvSpPr>
        <p:spPr>
          <a:xfrm>
            <a:off x="353432" y="1628800"/>
            <a:ext cx="41470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teoria tolemaica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 basa sull'ipotesi geocentrica della Terra collocata al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centro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dell'universo e intorno al quale ruota l'intera sfera celeste. ... </a:t>
            </a:r>
            <a:r>
              <a:rPr lang="it-IT" sz="2000" b="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Secondo </a:t>
            </a:r>
            <a:r>
              <a:rPr lang="it-IT" sz="2000" b="1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Tolomeo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le orbite </a:t>
            </a:r>
            <a:r>
              <a:rPr lang="it-IT" dirty="0" smtClean="0">
                <a:solidFill>
                  <a:srgbClr val="3C40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it-IT" sz="2000" dirty="0">
                <a:solidFill>
                  <a:srgbClr val="3C40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pianeti </a:t>
            </a:r>
            <a:r>
              <a:rPr lang="it-IT" sz="2000" b="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(epiciclo)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sono circolari ma non concentriche e si muovono lungo un'altra circonferenza circolare deferente intorno alla Terra.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96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1B217C1-E587-9D47-97A2-BE72E9859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31688"/>
            <a:ext cx="4842667" cy="48745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teoria copernicana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è la descrizione matematica del moto dei corpi celesti che </a:t>
            </a:r>
            <a:r>
              <a:rPr lang="it-IT" sz="200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Niccolò </a:t>
            </a:r>
            <a:r>
              <a:rPr lang="it-IT" sz="2000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Copernico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introdusse nella prima metà del </a:t>
            </a:r>
            <a:r>
              <a:rPr lang="it-IT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it-IT" sz="2000" b="0" i="0" u="none" strike="noStrike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secolo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Si tratta di un sistema</a:t>
            </a:r>
            <a:r>
              <a:rPr lang="it-IT" sz="2000" b="0" i="0" baseline="30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eliocentrico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«E in mezzo a tutto sta il Sole</a:t>
            </a:r>
            <a:r>
              <a:rPr lang="it-IT" sz="2000" b="0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». La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b="0" i="0" u="none" strike="noStrike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Terra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risulta 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soggetta a diversi movimenti tra i quali, analogamente agli altri pianeti, quello di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rivoluzione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attorno al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Sole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e di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rotazione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sul proprio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asse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Il suo unico libro a stampa</a:t>
            </a:r>
            <a:r>
              <a:rPr lang="it-IT" sz="20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(Sulle rivoluzioni dei corpi celesti)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fu pubblicato nel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1543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pochi giorni prima della morte dell'autore. La sua divulgazione segnò l'inizio d'un processo di radicali mutamenti della conoscenza, oggi noto come "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rivoluzione scientifica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".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xmlns="" id="{281A357B-7DEC-7D41-9C22-E80837FD1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145" y="1628800"/>
            <a:ext cx="3095303" cy="2562628"/>
          </a:xfrm>
          <a:prstGeom prst="rect">
            <a:avLst/>
          </a:prstGeom>
        </p:spPr>
      </p:pic>
      <p:sp>
        <p:nvSpPr>
          <p:cNvPr id="5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F124A2E2-A63D-9041-B840-36D29EFA990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95344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rgbClr val="FF0000"/>
                </a:solidFill>
              </a:rPr>
              <a:t>COPERNICO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71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0AE67FD9-819A-2B4A-8373-A0BD4AB71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28800"/>
            <a:ext cx="3960440" cy="2448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prima legge </a:t>
            </a:r>
            <a:r>
              <a:rPr lang="it-IT" sz="200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 Keplero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detta </a:t>
            </a:r>
            <a:r>
              <a:rPr lang="it-IT" sz="2000" b="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anche </a:t>
            </a:r>
            <a:r>
              <a:rPr lang="it-IT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legge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 delle orbite ellittiche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 formulata da Johannes 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Keplero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nel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1608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stabilisce che le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orbite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pianeti del Sistema solare sono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ellittiche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 che il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Sole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occupa uno </a:t>
            </a:r>
            <a:r>
              <a:rPr lang="it-IT" sz="200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due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fuochi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tali ellissi.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xmlns="" id="{6B72ABE8-9886-5541-A4B2-2C4647BBA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44824"/>
            <a:ext cx="3197493" cy="2661567"/>
          </a:xfrm>
          <a:prstGeom prst="rect">
            <a:avLst/>
          </a:prstGeom>
        </p:spPr>
      </p:pic>
      <p:sp>
        <p:nvSpPr>
          <p:cNvPr id="5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F124A2E2-A63D-9041-B840-36D29EFA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344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PRIMA LEGGE DI KEPLERO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00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06D0235-58D2-B645-BC54-2796DE553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450" y="1700808"/>
            <a:ext cx="3754760" cy="29523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seconda legge </a:t>
            </a:r>
            <a:r>
              <a:rPr lang="it-IT" sz="200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 Keplero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b="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detta </a:t>
            </a:r>
            <a:r>
              <a:rPr lang="it-IT" sz="2000" i="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legge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delle aree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 formulata nel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1609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 Johannes 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Keplero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è una </a:t>
            </a:r>
            <a:r>
              <a:rPr lang="it-IT" sz="2000" dirty="0" smtClean="0">
                <a:solidFill>
                  <a:srgbClr val="3C40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it-IT" sz="200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egge</a:t>
            </a:r>
            <a:r>
              <a:rPr lang="it-IT" sz="2000" b="1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relativa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 moto </a:t>
            </a:r>
            <a:r>
              <a:rPr lang="it-IT" sz="200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pianeti intorno al Sole e stabilisce che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il raggio vettore che congiunge il Sole e un qualsiasi pianeta del Sistema solare spazza aree uguali in tempi uguali.</a:t>
            </a:r>
            <a:endParaRPr lang="it-IT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CECB29D1-DD1A-A442-B3D7-6553BBD70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00808"/>
            <a:ext cx="3312368" cy="4051595"/>
          </a:xfrm>
          <a:prstGeom prst="rect">
            <a:avLst/>
          </a:prstGeom>
        </p:spPr>
      </p:pic>
      <p:sp>
        <p:nvSpPr>
          <p:cNvPr id="5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F124A2E2-A63D-9041-B840-36D29EFA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344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SECONDA LEGGE DI KEPLERO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80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C19F3B8-8A64-9340-B0D5-6B8EFA473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28800"/>
            <a:ext cx="3970784" cy="30529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terza legge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afferma che: «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 quadrati </a:t>
            </a:r>
            <a:r>
              <a:rPr lang="it-IT" sz="200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tempi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 i pianeti impiegano a percorrere le loro orbite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sono proporzionali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 cubo delle loro distanze medie dal Sole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.» Il rapporto tra il quadrato del periodo </a:t>
            </a:r>
            <a:r>
              <a:rPr lang="it-IT" sz="200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rivoluzione e il cubo del semiasse maggiore dell'orbita è lo stesso per tutti i pianeti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Roboto"/>
              </a:rPr>
              <a:t>.</a:t>
            </a:r>
            <a:endParaRPr lang="it-IT" sz="2000" dirty="0"/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26DCCF00-A790-2E42-8E7D-9B99B6B1B9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1700808"/>
            <a:ext cx="3461114" cy="3566914"/>
          </a:xfrm>
          <a:prstGeom prst="rect">
            <a:avLst/>
          </a:prstGeom>
        </p:spPr>
      </p:pic>
      <p:sp>
        <p:nvSpPr>
          <p:cNvPr id="5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F124A2E2-A63D-9041-B840-36D29EFA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344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TERZA LEGGE DI KEPLERO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31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8D24FF7-5CFA-6740-AE36-E784E5E8B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28800"/>
            <a:ext cx="8280920" cy="2304256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fisica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la </a:t>
            </a:r>
            <a:r>
              <a:rPr lang="it-IT" sz="20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legge di gravitazione </a:t>
            </a:r>
            <a:r>
              <a:rPr lang="it-IT" sz="2000" b="1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universale </a:t>
            </a:r>
            <a:r>
              <a:rPr lang="it-IT" sz="2000" b="0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afferma 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nell'</a:t>
            </a:r>
            <a:r>
              <a:rPr lang="it-IT" sz="20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Universo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due corpi si attraggono 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modo </a:t>
            </a:r>
            <a:r>
              <a:rPr lang="it-IT" sz="20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direttamente </a:t>
            </a:r>
            <a:r>
              <a:rPr lang="it-IT" sz="20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proporzionale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al </a:t>
            </a:r>
            <a:r>
              <a:rPr lang="it-IT" sz="2000" i="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prodotto delle loro </a:t>
            </a:r>
            <a:r>
              <a:rPr lang="it-IT" sz="2000" i="0" u="none" strike="noStrike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masse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b="1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it-IT" sz="20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inversamente proporzionale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alla loro distanza elevata al quadrato</a:t>
            </a:r>
            <a:r>
              <a:rPr lang="it-IT" sz="2000" b="0" i="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000" b="0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 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tratta di una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legge </a:t>
            </a:r>
            <a:r>
              <a:rPr lang="it-IT" sz="2000" b="0" i="0" u="none" strike="noStrike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fisica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generale derivata per </a:t>
            </a:r>
            <a:r>
              <a:rPr lang="it-IT" sz="2000" b="0" i="0" u="none" strike="noStrike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induzione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b="0" i="0" u="none" strike="noStrike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osservazioni empiriche</a:t>
            </a:r>
            <a:r>
              <a:rPr lang="it-IT" sz="2000" b="0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Fa 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parte della </a:t>
            </a:r>
            <a:r>
              <a:rPr lang="it-IT" sz="20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meccanica classica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ed è stata formulata da </a:t>
            </a:r>
            <a:r>
              <a:rPr lang="it-IT" sz="20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Isaac </a:t>
            </a:r>
            <a:r>
              <a:rPr lang="it-IT" sz="2000" b="1" i="0" u="none" strike="noStrike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Newton</a:t>
            </a:r>
            <a:r>
              <a:rPr lang="it-IT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nell'opera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b="0" i="1" u="none" strike="noStrike" dirty="0" err="1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PhilosophiaeNaturalisPrincipia</a:t>
            </a:r>
            <a:r>
              <a:rPr lang="it-IT" sz="2000" b="0" i="1" u="none" strike="noStrike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1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Mathematica</a:t>
            </a:r>
            <a:r>
              <a:rPr lang="it-IT" sz="2000" u="none" strike="noStrik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pubblicata il 5 luglio </a:t>
            </a:r>
            <a:r>
              <a:rPr lang="it-IT" sz="20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1687.</a:t>
            </a: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D4F86F31-C2EF-5646-AB27-0868A6ED8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564828"/>
            <a:ext cx="6230961" cy="2919316"/>
          </a:xfrm>
          <a:prstGeom prst="rect">
            <a:avLst/>
          </a:prstGeom>
        </p:spPr>
      </p:pic>
      <p:sp>
        <p:nvSpPr>
          <p:cNvPr id="5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F124A2E2-A63D-9041-B840-36D29EFA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344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NEWTON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95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5FDFCBF-C7EF-864E-80C7-BDD4C4DE3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052" y="1772816"/>
            <a:ext cx="3649017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Come Capire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E=mc</a:t>
            </a:r>
            <a:r>
              <a:rPr lang="it-IT" sz="2000" b="0" i="0" baseline="3000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In uno </a:t>
            </a:r>
            <a:r>
              <a:rPr lang="it-IT" sz="200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it-IT" sz="2000" b="1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0" dirty="0" smtClean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rivoluzionari 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articoli scientifici pubblicati da Albert 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Einstein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nel </a:t>
            </a:r>
            <a:r>
              <a:rPr lang="it-IT" sz="2000" b="1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1905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venne presentata la formula E=mc</a:t>
            </a:r>
            <a:r>
              <a:rPr lang="it-IT" sz="2000" b="0" i="0" baseline="3000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dove "E" indica l'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energia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"m" la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massa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 "c" la velocità della </a:t>
            </a:r>
            <a:r>
              <a:rPr lang="it-IT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luce</a:t>
            </a:r>
            <a:r>
              <a:rPr lang="it-IT" sz="2000" b="0" i="0" dirty="0">
                <a:solidFill>
                  <a:srgbClr val="3C404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nel vuoto.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59FB96F4-40FE-C442-813C-5972BBFD9A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72816"/>
            <a:ext cx="3994175" cy="3552153"/>
          </a:xfrm>
          <a:prstGeom prst="rect">
            <a:avLst/>
          </a:prstGeom>
        </p:spPr>
      </p:pic>
      <p:sp>
        <p:nvSpPr>
          <p:cNvPr id="5" name="Untertitel 2"/>
          <p:cNvSpPr txBox="1">
            <a:spLocks/>
          </p:cNvSpPr>
          <p:nvPr/>
        </p:nvSpPr>
        <p:spPr bwMode="auto">
          <a:xfrm>
            <a:off x="2200275" y="6299200"/>
            <a:ext cx="381188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1pPr>
            <a:lvl2pPr marL="1588" indent="455613" eaLnBrk="0" hangingPunct="0">
              <a:buClr>
                <a:srgbClr val="EC2A46"/>
              </a:buClr>
              <a:buSzPct val="130000"/>
              <a:buFont typeface="Arial" charset="0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3175" indent="911225" eaLnBrk="0" hangingPunct="0">
              <a:buClr>
                <a:srgbClr val="EC2A46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268288" indent="-263525" eaLnBrk="0" hangingPunct="0">
              <a:buClr>
                <a:schemeClr val="tx2"/>
              </a:buClr>
              <a:buSzPct val="130000"/>
              <a:buFont typeface="Arial" charset="0"/>
              <a:buChar char="›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538163" indent="-268288" eaLnBrk="0" hangingPunct="0"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9953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14525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19097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2366963" indent="-268288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30000"/>
              <a:buFont typeface="Arial" charset="0"/>
              <a:buChar char="­"/>
              <a:tabLst>
                <a:tab pos="4032250" algn="r"/>
                <a:tab pos="4211638" algn="l"/>
                <a:tab pos="5832475" algn="r"/>
                <a:tab pos="6819900" algn="r"/>
                <a:tab pos="7799388" algn="r"/>
                <a:tab pos="8248650" algn="r"/>
              </a:tabLst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tabLst/>
            </a:pPr>
            <a:r>
              <a:rPr lang="en-GB" altLang="de-DE" sz="1200" dirty="0">
                <a:solidFill>
                  <a:srgbClr val="767878"/>
                </a:solidFill>
              </a:rPr>
              <a:t>Milano, 7 </a:t>
            </a:r>
            <a:r>
              <a:rPr lang="en-GB" altLang="de-DE" sz="1200" dirty="0" err="1">
                <a:solidFill>
                  <a:srgbClr val="767878"/>
                </a:solidFill>
              </a:rPr>
              <a:t>Giugno</a:t>
            </a:r>
            <a:r>
              <a:rPr lang="en-GB" altLang="de-DE" sz="1200" dirty="0">
                <a:solidFill>
                  <a:srgbClr val="767878"/>
                </a:solidFill>
              </a:rPr>
              <a:t> </a:t>
            </a:r>
            <a:r>
              <a:rPr lang="en-GB" altLang="de-DE" sz="1200" dirty="0" smtClean="0">
                <a:solidFill>
                  <a:srgbClr val="767878"/>
                </a:solidFill>
              </a:rPr>
              <a:t>2019 Luca </a:t>
            </a:r>
            <a:r>
              <a:rPr lang="de-DE" altLang="en-US" sz="1200" dirty="0" smtClean="0">
                <a:solidFill>
                  <a:srgbClr val="767878"/>
                </a:solidFill>
              </a:rPr>
              <a:t>.</a:t>
            </a:r>
            <a:r>
              <a:rPr lang="de-DE" altLang="en-US" sz="1200" dirty="0" err="1" smtClean="0">
                <a:solidFill>
                  <a:srgbClr val="767878"/>
                </a:solidFill>
              </a:rPr>
              <a:t>Guarnerio</a:t>
            </a:r>
            <a:endParaRPr lang="de-DE" altLang="en-US" sz="1200" dirty="0">
              <a:solidFill>
                <a:srgbClr val="767878"/>
              </a:solidFill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F124A2E2-A63D-9041-B840-36D29EFA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344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EINSTEIN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8F23-BCF7-4F65-91CC-2D6E3A7D05A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133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133</Words>
  <Application>Microsoft Office PowerPoint</Application>
  <PresentationFormat>Presentazione su schermo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Evoluzione della visione del mondo da TOLOMEO ad EINSTEIN</vt:lpstr>
      <vt:lpstr>TOLOMEO</vt:lpstr>
      <vt:lpstr>Presentazione standard di PowerPoint</vt:lpstr>
      <vt:lpstr>PRIMA LEGGE DI KEPLERO</vt:lpstr>
      <vt:lpstr>SECONDA LEGGE DI KEPLERO</vt:lpstr>
      <vt:lpstr>TERZA LEGGE DI KEPLERO</vt:lpstr>
      <vt:lpstr>NEWTON</vt:lpstr>
      <vt:lpstr>EINSTEIN</vt:lpstr>
    </vt:vector>
  </TitlesOfParts>
  <Company>NSK Europe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Guarnerio</dc:creator>
  <cp:keywords>Confidential</cp:keywords>
  <cp:lastModifiedBy>Paolo Guarnerio</cp:lastModifiedBy>
  <cp:revision>48</cp:revision>
  <cp:lastPrinted>2019-06-08T13:22:07Z</cp:lastPrinted>
  <dcterms:created xsi:type="dcterms:W3CDTF">2019-06-08T10:27:50Z</dcterms:created>
  <dcterms:modified xsi:type="dcterms:W3CDTF">2019-06-08T13:23:24Z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76e0ae9e-3126-4ebd-8096-2469c704db90</vt:lpwstr>
  </property>
  <property fmtid="{D5CDD505-2E9C-101B-9397-08002B2CF9AE}" pid="3" name="OriginatingUser">
    <vt:lpwstr>N969343</vt:lpwstr>
  </property>
  <property fmtid="{D5CDD505-2E9C-101B-9397-08002B2CF9AE}" pid="4" name="NSKClassification">
    <vt:lpwstr>Confidential</vt:lpwstr>
  </property>
</Properties>
</file>